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2" r:id="rId4"/>
    <p:sldId id="259" r:id="rId5"/>
    <p:sldId id="260" r:id="rId6"/>
    <p:sldId id="258" r:id="rId7"/>
    <p:sldId id="261" r:id="rId8"/>
    <p:sldId id="263" r:id="rId9"/>
    <p:sldId id="264" r:id="rId10"/>
  </p:sldIdLst>
  <p:sldSz cx="18288000" cy="10287000"/>
  <p:notesSz cx="6858000" cy="9144000"/>
  <p:embeddedFontLst>
    <p:embeddedFont>
      <p:font typeface="Anton" pitchFamily="2" charset="0"/>
      <p:regular r:id="rId12"/>
    </p:embeddedFont>
    <p:embeddedFont>
      <p:font typeface="Canva Sans" panose="020B0604020202020204" charset="0"/>
      <p:regular r:id="rId13"/>
    </p:embeddedFont>
    <p:embeddedFont>
      <p:font typeface="Canva Sans Bold" panose="020B0604020202020204" charset="0"/>
      <p:regular r:id="rId14"/>
    </p:embeddedFont>
    <p:embeddedFont>
      <p:font typeface="Canva Sans Bold Italics" panose="020B0604020202020204" charset="0"/>
      <p:regular r:id="rId15"/>
    </p:embeddedFont>
    <p:embeddedFont>
      <p:font typeface="Nunito Sans Expanded Ultra-Bold" panose="020B0604020202020204" charset="0"/>
      <p:regular r:id="rId16"/>
    </p:embeddedFont>
    <p:embeddedFont>
      <p:font typeface="Open Sans" panose="020B0606030504020204" pitchFamily="34" charset="0"/>
      <p:regular r:id="rId17"/>
    </p:embeddedFont>
    <p:embeddedFont>
      <p:font typeface="Open Sans Bold" panose="020B0806030504020204" charset="0"/>
      <p:regular r:id="rId18"/>
    </p:embeddedFont>
    <p:embeddedFont>
      <p:font typeface="Open Sans Light" panose="020B0306030504020204" pitchFamily="34" charset="0"/>
      <p:regular r:id="rId19"/>
    </p:embeddedFont>
    <p:embeddedFont>
      <p:font typeface="Poppins Bold" panose="020B0604020202020204" charset="0"/>
      <p:regular r:id="rId20"/>
    </p:embeddedFont>
    <p:embeddedFont>
      <p:font typeface="Poppins Ultra-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jpe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E776E-39F1-43A0-A552-24673E539A38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5C189-798D-4F4D-867E-9975B99E64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8412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5C189-798D-4F4D-867E-9975B99E643B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0428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rive.google.com/file/d/1vNWWactuoL52EH02hopocHnNVRlheppu/view?usp=sharing" TargetMode="Externa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75597" y="1822825"/>
            <a:ext cx="15136806" cy="2049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4"/>
              </a:lnSpc>
            </a:pPr>
            <a:r>
              <a:rPr lang="en-US" sz="640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INNOVATIVE DATA VISUALISATION WITH AR/VR AND ETHERCALC SPREADSHEETS</a:t>
            </a:r>
          </a:p>
          <a:p>
            <a:pPr algn="ctr">
              <a:lnSpc>
                <a:spcPts val="3232"/>
              </a:lnSpc>
            </a:pPr>
            <a:endParaRPr lang="en-US" sz="6400">
              <a:solidFill>
                <a:srgbClr val="211F1C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2358180" y="4165025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7330" y="9145926"/>
            <a:ext cx="5989104" cy="898970"/>
            <a:chOff x="0" y="0"/>
            <a:chExt cx="7985472" cy="1198626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7985472" cy="1198626"/>
              <a:chOff x="0" y="0"/>
              <a:chExt cx="8296205" cy="1245268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47625"/>
                <a:ext cx="8296205" cy="1292893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410"/>
                  </a:lnSpc>
                  <a:spcBef>
                    <a:spcPct val="0"/>
                  </a:spcBef>
                </a:pPr>
                <a:r>
                  <a:rPr lang="en-US" sz="1640" spc="241">
                    <a:solidFill>
                      <a:srgbClr val="211F1C"/>
                    </a:solidFill>
                    <a:latin typeface="Nunito Sans Expanded Ultra-Bold"/>
                    <a:ea typeface="Nunito Sans Expanded Ultra-Bold"/>
                    <a:cs typeface="Nunito Sans Expanded Ultra-Bold"/>
                    <a:sym typeface="Nunito Sans Expanded Ultra-Bold"/>
                  </a:rPr>
                  <a:t>TEAM NAME-ALPHA</a:t>
                </a:r>
              </a:p>
            </p:txBody>
          </p:sp>
        </p:grpSp>
        <p:sp>
          <p:nvSpPr>
            <p:cNvPr id="8" name="Freeform 8"/>
            <p:cNvSpPr/>
            <p:nvPr/>
          </p:nvSpPr>
          <p:spPr>
            <a:xfrm>
              <a:off x="6723401" y="242282"/>
              <a:ext cx="710929" cy="710929"/>
            </a:xfrm>
            <a:custGeom>
              <a:avLst/>
              <a:gdLst/>
              <a:ahLst/>
              <a:cxnLst/>
              <a:rect l="l" t="t" r="r" b="b"/>
              <a:pathLst>
                <a:path w="710929" h="710929">
                  <a:moveTo>
                    <a:pt x="0" y="0"/>
                  </a:moveTo>
                  <a:lnTo>
                    <a:pt x="710929" y="0"/>
                  </a:lnTo>
                  <a:lnTo>
                    <a:pt x="710929" y="710930"/>
                  </a:lnTo>
                  <a:lnTo>
                    <a:pt x="0" y="7109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551142" y="245415"/>
              <a:ext cx="710929" cy="710929"/>
            </a:xfrm>
            <a:custGeom>
              <a:avLst/>
              <a:gdLst/>
              <a:ahLst/>
              <a:cxnLst/>
              <a:rect l="l" t="t" r="r" b="b"/>
              <a:pathLst>
                <a:path w="710929" h="710929">
                  <a:moveTo>
                    <a:pt x="0" y="0"/>
                  </a:moveTo>
                  <a:lnTo>
                    <a:pt x="710929" y="0"/>
                  </a:lnTo>
                  <a:lnTo>
                    <a:pt x="710929" y="710929"/>
                  </a:lnTo>
                  <a:lnTo>
                    <a:pt x="0" y="7109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15575306" y="4165025"/>
            <a:ext cx="354514" cy="354514"/>
          </a:xfrm>
          <a:custGeom>
            <a:avLst/>
            <a:gdLst/>
            <a:ahLst/>
            <a:cxnLst/>
            <a:rect l="l" t="t" r="r" b="b"/>
            <a:pathLst>
              <a:path w="354514" h="354514">
                <a:moveTo>
                  <a:pt x="0" y="0"/>
                </a:moveTo>
                <a:lnTo>
                  <a:pt x="354514" y="0"/>
                </a:lnTo>
                <a:lnTo>
                  <a:pt x="354514" y="354514"/>
                </a:lnTo>
                <a:lnTo>
                  <a:pt x="0" y="354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5032498" y="3660877"/>
            <a:ext cx="7622101" cy="4411291"/>
          </a:xfrm>
          <a:custGeom>
            <a:avLst/>
            <a:gdLst/>
            <a:ahLst/>
            <a:cxnLst/>
            <a:rect l="l" t="t" r="r" b="b"/>
            <a:pathLst>
              <a:path w="7622101" h="4411291">
                <a:moveTo>
                  <a:pt x="0" y="0"/>
                </a:moveTo>
                <a:lnTo>
                  <a:pt x="7622101" y="0"/>
                </a:lnTo>
                <a:lnTo>
                  <a:pt x="7622101" y="4411291"/>
                </a:lnTo>
                <a:lnTo>
                  <a:pt x="0" y="441129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6740755" y="131553"/>
            <a:ext cx="3237912" cy="1576972"/>
          </a:xfrm>
          <a:custGeom>
            <a:avLst/>
            <a:gdLst/>
            <a:ahLst/>
            <a:cxnLst/>
            <a:rect l="l" t="t" r="r" b="b"/>
            <a:pathLst>
              <a:path w="3237912" h="1576972">
                <a:moveTo>
                  <a:pt x="0" y="0"/>
                </a:moveTo>
                <a:lnTo>
                  <a:pt x="3237912" y="0"/>
                </a:lnTo>
                <a:lnTo>
                  <a:pt x="3237912" y="1576972"/>
                </a:lnTo>
                <a:lnTo>
                  <a:pt x="0" y="157697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940" b="-4225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-20115" y="7913422"/>
            <a:ext cx="6243994" cy="937229"/>
            <a:chOff x="0" y="0"/>
            <a:chExt cx="8325325" cy="124963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8325325" cy="1249639"/>
              <a:chOff x="0" y="0"/>
              <a:chExt cx="8296205" cy="1245268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296205" cy="1245268"/>
              </a:xfrm>
              <a:custGeom>
                <a:avLst/>
                <a:gdLst/>
                <a:ahLst/>
                <a:cxnLst/>
                <a:rect l="l" t="t" r="r" b="b"/>
                <a:pathLst>
                  <a:path w="8296205" h="1245268">
                    <a:moveTo>
                      <a:pt x="83315" y="0"/>
                    </a:moveTo>
                    <a:lnTo>
                      <a:pt x="8212890" y="0"/>
                    </a:lnTo>
                    <a:cubicBezTo>
                      <a:pt x="8258904" y="0"/>
                      <a:pt x="8296205" y="37301"/>
                      <a:pt x="8296205" y="83315"/>
                    </a:cubicBezTo>
                    <a:lnTo>
                      <a:pt x="8296205" y="1161953"/>
                    </a:lnTo>
                    <a:cubicBezTo>
                      <a:pt x="8296205" y="1207966"/>
                      <a:pt x="8258904" y="1245268"/>
                      <a:pt x="8212890" y="1245268"/>
                    </a:cubicBezTo>
                    <a:lnTo>
                      <a:pt x="83315" y="1245268"/>
                    </a:lnTo>
                    <a:cubicBezTo>
                      <a:pt x="37301" y="1245268"/>
                      <a:pt x="0" y="1207966"/>
                      <a:pt x="0" y="1161953"/>
                    </a:cubicBezTo>
                    <a:lnTo>
                      <a:pt x="0" y="83315"/>
                    </a:lnTo>
                    <a:cubicBezTo>
                      <a:pt x="0" y="37301"/>
                      <a:pt x="37301" y="0"/>
                      <a:pt x="83315" y="0"/>
                    </a:cubicBezTo>
                    <a:close/>
                  </a:path>
                </a:pathLst>
              </a:custGeom>
              <a:solidFill>
                <a:srgbClr val="F1F1F1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47625"/>
                <a:ext cx="8296205" cy="1292893"/>
              </a:xfrm>
              <a:prstGeom prst="rect">
                <a:avLst/>
              </a:prstGeom>
            </p:spPr>
            <p:txBody>
              <a:bodyPr lIns="12700" tIns="12700" rIns="12700" bIns="12700" rtlCol="0" anchor="ctr"/>
              <a:lstStyle/>
              <a:p>
                <a:pPr marL="0" lvl="0" indent="0" algn="ctr">
                  <a:lnSpc>
                    <a:spcPts val="2410"/>
                  </a:lnSpc>
                  <a:spcBef>
                    <a:spcPct val="0"/>
                  </a:spcBef>
                </a:pPr>
                <a:r>
                  <a:rPr lang="en-US" sz="1640" spc="241">
                    <a:solidFill>
                      <a:srgbClr val="211F1C"/>
                    </a:solidFill>
                    <a:latin typeface="Nunito Sans Expanded Ultra-Bold"/>
                    <a:ea typeface="Nunito Sans Expanded Ultra-Bold"/>
                    <a:cs typeface="Nunito Sans Expanded Ultra-Bold"/>
                    <a:sym typeface="Nunito Sans Expanded Ultra-Bold"/>
                  </a:rPr>
                  <a:t>PS CATEGORY - SOFTWARE</a:t>
                </a:r>
              </a:p>
            </p:txBody>
          </p:sp>
        </p:grpSp>
        <p:sp>
          <p:nvSpPr>
            <p:cNvPr id="17" name="Freeform 17"/>
            <p:cNvSpPr/>
            <p:nvPr/>
          </p:nvSpPr>
          <p:spPr>
            <a:xfrm>
              <a:off x="7009541" y="252593"/>
              <a:ext cx="741186" cy="741186"/>
            </a:xfrm>
            <a:custGeom>
              <a:avLst/>
              <a:gdLst/>
              <a:ahLst/>
              <a:cxnLst/>
              <a:rect l="l" t="t" r="r" b="b"/>
              <a:pathLst>
                <a:path w="741186" h="741186">
                  <a:moveTo>
                    <a:pt x="0" y="0"/>
                  </a:moveTo>
                  <a:lnTo>
                    <a:pt x="741186" y="0"/>
                  </a:lnTo>
                  <a:lnTo>
                    <a:pt x="741186" y="741186"/>
                  </a:lnTo>
                  <a:lnTo>
                    <a:pt x="0" y="7411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8" name="Freeform 18"/>
            <p:cNvSpPr/>
            <p:nvPr/>
          </p:nvSpPr>
          <p:spPr>
            <a:xfrm>
              <a:off x="574598" y="255860"/>
              <a:ext cx="741186" cy="741186"/>
            </a:xfrm>
            <a:custGeom>
              <a:avLst/>
              <a:gdLst/>
              <a:ahLst/>
              <a:cxnLst/>
              <a:rect l="l" t="t" r="r" b="b"/>
              <a:pathLst>
                <a:path w="741186" h="741186">
                  <a:moveTo>
                    <a:pt x="0" y="0"/>
                  </a:moveTo>
                  <a:lnTo>
                    <a:pt x="741185" y="0"/>
                  </a:lnTo>
                  <a:lnTo>
                    <a:pt x="741185" y="741185"/>
                  </a:lnTo>
                  <a:lnTo>
                    <a:pt x="0" y="7411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14457860" y="6384489"/>
            <a:ext cx="2816185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TEAM MEMBERS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362167" y="7122995"/>
            <a:ext cx="4774503" cy="2472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7733" lvl="1" indent="-253867" algn="l">
              <a:lnSpc>
                <a:spcPts val="3292"/>
              </a:lnSpc>
              <a:buFont typeface="Arial"/>
              <a:buChar char="•"/>
            </a:pPr>
            <a:r>
              <a:rPr lang="en-US" sz="235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SAHIL WADHAWAN</a:t>
            </a:r>
          </a:p>
          <a:p>
            <a:pPr marL="507733" lvl="1" indent="-253867" algn="l">
              <a:lnSpc>
                <a:spcPts val="3292"/>
              </a:lnSpc>
              <a:buFont typeface="Arial"/>
              <a:buChar char="•"/>
            </a:pPr>
            <a:r>
              <a:rPr lang="en-US" sz="235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KASHYAP CHANDRA PRATAP</a:t>
            </a:r>
          </a:p>
          <a:p>
            <a:pPr marL="507733" lvl="1" indent="-253867" algn="l">
              <a:lnSpc>
                <a:spcPts val="3292"/>
              </a:lnSpc>
              <a:buFont typeface="Arial"/>
              <a:buChar char="•"/>
            </a:pPr>
            <a:r>
              <a:rPr lang="en-US" sz="235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ABHINAV SINGH</a:t>
            </a:r>
          </a:p>
          <a:p>
            <a:pPr marL="507733" lvl="1" indent="-253867" algn="l">
              <a:lnSpc>
                <a:spcPts val="3292"/>
              </a:lnSpc>
              <a:buFont typeface="Arial"/>
              <a:buChar char="•"/>
            </a:pPr>
            <a:r>
              <a:rPr lang="en-US" sz="235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YASHITA SINGH</a:t>
            </a:r>
          </a:p>
          <a:p>
            <a:pPr marL="507733" lvl="1" indent="-253867" algn="l">
              <a:lnSpc>
                <a:spcPts val="3292"/>
              </a:lnSpc>
              <a:buFont typeface="Arial"/>
              <a:buChar char="•"/>
            </a:pPr>
            <a:r>
              <a:rPr lang="en-US" sz="235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SHREYANSH AGARWAL</a:t>
            </a:r>
          </a:p>
          <a:p>
            <a:pPr marL="507733" lvl="1" indent="-253867" algn="l">
              <a:lnSpc>
                <a:spcPts val="3292"/>
              </a:lnSpc>
              <a:buFont typeface="Arial"/>
              <a:buChar char="•"/>
            </a:pPr>
            <a:r>
              <a:rPr lang="en-US" sz="235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LOKENDRA SINGH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444" b="-944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5322570"/>
            <a:ext cx="18288000" cy="4964430"/>
            <a:chOff x="0" y="0"/>
            <a:chExt cx="4334933" cy="117675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34933" cy="1176754"/>
            </a:xfrm>
            <a:custGeom>
              <a:avLst/>
              <a:gdLst/>
              <a:ahLst/>
              <a:cxnLst/>
              <a:rect l="l" t="t" r="r" b="b"/>
              <a:pathLst>
                <a:path w="4334933" h="1176754">
                  <a:moveTo>
                    <a:pt x="0" y="0"/>
                  </a:moveTo>
                  <a:lnTo>
                    <a:pt x="4334933" y="0"/>
                  </a:lnTo>
                  <a:lnTo>
                    <a:pt x="4334933" y="1176754"/>
                  </a:lnTo>
                  <a:lnTo>
                    <a:pt x="0" y="1176754"/>
                  </a:lnTo>
                  <a:close/>
                </a:path>
              </a:pathLst>
            </a:custGeom>
            <a:solidFill>
              <a:srgbClr val="232E5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34933" cy="12148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508932" y="1019175"/>
            <a:ext cx="16230600" cy="0"/>
          </a:xfrm>
          <a:prstGeom prst="line">
            <a:avLst/>
          </a:prstGeom>
          <a:ln w="1905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480232" y="2803301"/>
            <a:ext cx="14374542" cy="192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86"/>
              </a:lnSpc>
            </a:pPr>
            <a:r>
              <a:rPr lang="en-US" sz="6155">
                <a:solidFill>
                  <a:srgbClr val="101010"/>
                </a:solidFill>
                <a:latin typeface="Poppins Bold"/>
                <a:ea typeface="Poppins Bold"/>
                <a:cs typeface="Poppins Bold"/>
                <a:sym typeface="Poppins Bold"/>
              </a:rPr>
              <a:t>Innovating Data Visualization with AR/VR and EtherCalc Spreadsheets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0232" y="6120848"/>
            <a:ext cx="18288000" cy="3301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19"/>
              </a:lnSpc>
              <a:spcBef>
                <a:spcPct val="0"/>
              </a:spcBef>
            </a:pPr>
            <a:r>
              <a:rPr lang="en-US" sz="315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Revolutionizing Spreadsheets: Experience Data Like Never Before</a:t>
            </a:r>
          </a:p>
          <a:p>
            <a:pPr algn="l">
              <a:lnSpc>
                <a:spcPts val="4419"/>
              </a:lnSpc>
              <a:spcBef>
                <a:spcPct val="0"/>
              </a:spcBef>
            </a:pPr>
            <a:endParaRPr lang="en-US" sz="3156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4419"/>
              </a:lnSpc>
              <a:spcBef>
                <a:spcPct val="0"/>
              </a:spcBef>
            </a:pPr>
            <a:r>
              <a:rPr lang="en-US" sz="315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Spreadsheets are essential tools, but they often feel overwhelming and static. Imagine transforming those flat grids into a dynamic 3D environment where data comes to life. With our AR/VR solution, we're not just visualizing data—we're immersing you in it. This is the future of data interaction, making complex information more intuitive, engaging, and impactful.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FAA510-FB84-74DF-192C-02BCA4A3DE1F}"/>
              </a:ext>
            </a:extLst>
          </p:cNvPr>
          <p:cNvSpPr txBox="1"/>
          <p:nvPr/>
        </p:nvSpPr>
        <p:spPr>
          <a:xfrm>
            <a:off x="5562600" y="1216984"/>
            <a:ext cx="77723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b="1" u="sng" dirty="0"/>
              <a:t>Problem Statement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1C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32365" y="465405"/>
            <a:ext cx="9355314" cy="1354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302"/>
              </a:lnSpc>
            </a:pPr>
            <a:r>
              <a:rPr lang="en-US" sz="8072" dirty="0">
                <a:solidFill>
                  <a:srgbClr val="5E17E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Proposed Solution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64298" y="2102392"/>
            <a:ext cx="7822238" cy="6732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45"/>
              </a:lnSpc>
            </a:pPr>
            <a:r>
              <a:rPr lang="en-US" sz="2315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Revolutionary 3D Data Visualization</a:t>
            </a:r>
          </a:p>
          <a:p>
            <a:pPr algn="l">
              <a:lnSpc>
                <a:spcPts val="3241"/>
              </a:lnSpc>
            </a:pPr>
            <a:r>
              <a:rPr lang="en-US" sz="231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Transform traditional charts into immersive 3D experiences:</a:t>
            </a:r>
          </a:p>
          <a:p>
            <a:pPr marL="499924" lvl="1" indent="-249962" algn="l">
              <a:lnSpc>
                <a:spcPts val="3241"/>
              </a:lnSpc>
              <a:buFont typeface="Arial"/>
              <a:buChar char="•"/>
            </a:pPr>
            <a:r>
              <a:rPr lang="en-US" sz="231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Bar Charts</a:t>
            </a:r>
          </a:p>
          <a:p>
            <a:pPr marL="499924" lvl="1" indent="-249962" algn="l">
              <a:lnSpc>
                <a:spcPts val="3241"/>
              </a:lnSpc>
              <a:buFont typeface="Arial"/>
              <a:buChar char="•"/>
            </a:pPr>
            <a:r>
              <a:rPr lang="en-US" sz="231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Scatter Plots</a:t>
            </a:r>
          </a:p>
          <a:p>
            <a:pPr marL="499924" lvl="1" indent="-249962" algn="l">
              <a:lnSpc>
                <a:spcPts val="3241"/>
              </a:lnSpc>
              <a:buFont typeface="Arial"/>
              <a:buChar char="•"/>
            </a:pPr>
            <a:r>
              <a:rPr lang="en-US" sz="231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Network Graphs</a:t>
            </a:r>
          </a:p>
          <a:p>
            <a:pPr algn="l">
              <a:lnSpc>
                <a:spcPts val="3241"/>
              </a:lnSpc>
            </a:pPr>
            <a:endParaRPr lang="en-US" sz="2315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241"/>
              </a:lnSpc>
            </a:pPr>
            <a:r>
              <a:rPr lang="en-US" sz="2315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Interactive Exploration</a:t>
            </a:r>
          </a:p>
          <a:p>
            <a:pPr algn="l">
              <a:lnSpc>
                <a:spcPts val="3241"/>
              </a:lnSpc>
            </a:pPr>
            <a:r>
              <a:rPr lang="en-US" sz="231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Engage with data like never before:</a:t>
            </a:r>
          </a:p>
          <a:p>
            <a:pPr marL="499924" lvl="1" indent="-249962" algn="l">
              <a:lnSpc>
                <a:spcPts val="3241"/>
              </a:lnSpc>
              <a:buFont typeface="Arial"/>
              <a:buChar char="•"/>
            </a:pPr>
            <a:r>
              <a:rPr lang="en-US" sz="231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Manipulate data points and filters in real-time</a:t>
            </a:r>
          </a:p>
          <a:p>
            <a:pPr marL="499924" lvl="1" indent="-249962" algn="l">
              <a:lnSpc>
                <a:spcPts val="3241"/>
              </a:lnSpc>
              <a:buFont typeface="Arial"/>
              <a:buChar char="•"/>
            </a:pPr>
            <a:r>
              <a:rPr lang="en-US" sz="231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Discover insights with intuitive interactions</a:t>
            </a:r>
          </a:p>
          <a:p>
            <a:pPr marL="499924" lvl="1" indent="-249962" algn="l">
              <a:lnSpc>
                <a:spcPts val="3241"/>
              </a:lnSpc>
              <a:buFont typeface="Arial"/>
              <a:buChar char="•"/>
            </a:pPr>
            <a:endParaRPr lang="en-US" sz="2315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241"/>
              </a:lnSpc>
            </a:pPr>
            <a:r>
              <a:rPr lang="en-US" sz="2315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Enhanced Engagement</a:t>
            </a:r>
          </a:p>
          <a:p>
            <a:pPr algn="l">
              <a:lnSpc>
                <a:spcPts val="3241"/>
              </a:lnSpc>
            </a:pPr>
            <a:r>
              <a:rPr lang="en-US" sz="231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Immerse yourself in data analysis with an interactive and visually captivating experience.</a:t>
            </a:r>
          </a:p>
          <a:p>
            <a:pPr algn="l">
              <a:lnSpc>
                <a:spcPts val="3241"/>
              </a:lnSpc>
            </a:pPr>
            <a:endParaRPr lang="en-US" sz="2315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992441" y="4740702"/>
            <a:ext cx="10000338" cy="5198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01"/>
              </a:lnSpc>
            </a:pPr>
            <a:r>
              <a:rPr lang="en-US" sz="2374" spc="5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Benefits</a:t>
            </a:r>
          </a:p>
          <a:p>
            <a:pPr marL="512701" lvl="1" indent="-256350" algn="l">
              <a:lnSpc>
                <a:spcPts val="3324"/>
              </a:lnSpc>
              <a:buFont typeface="Arial"/>
              <a:buChar char="•"/>
            </a:pPr>
            <a:r>
              <a:rPr lang="en-US" sz="237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Deeper Data Insights: 3D visualizations bring patterns and trends to life, making them easier to understand.</a:t>
            </a:r>
          </a:p>
          <a:p>
            <a:pPr marL="512701" lvl="1" indent="-256350" algn="l">
              <a:lnSpc>
                <a:spcPts val="3324"/>
              </a:lnSpc>
              <a:buFont typeface="Arial"/>
              <a:buChar char="•"/>
            </a:pPr>
            <a:r>
              <a:rPr lang="en-US" sz="237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Boosted Engagement: Interactive experiences capture attention and improve focus during analysis.</a:t>
            </a:r>
          </a:p>
          <a:p>
            <a:pPr marL="512701" lvl="1" indent="-256350" algn="l">
              <a:lnSpc>
                <a:spcPts val="3324"/>
              </a:lnSpc>
              <a:buFont typeface="Arial"/>
              <a:buChar char="•"/>
            </a:pPr>
            <a:r>
              <a:rPr lang="en-US" sz="237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Seamless Collaboration: Real-time multi-user interaction fosters teamwork and enhances decision-making.</a:t>
            </a:r>
          </a:p>
          <a:p>
            <a:pPr marL="512701" lvl="1" indent="-256350" algn="l">
              <a:lnSpc>
                <a:spcPts val="3324"/>
              </a:lnSpc>
              <a:buFont typeface="Arial"/>
              <a:buChar char="•"/>
            </a:pPr>
            <a:r>
              <a:rPr lang="en-US" sz="237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Wider Accessibility: User-friendly design ensures that people of all data expertise levels can participate.</a:t>
            </a:r>
          </a:p>
          <a:p>
            <a:pPr marL="512701" lvl="1" indent="-256350" algn="l">
              <a:lnSpc>
                <a:spcPts val="3324"/>
              </a:lnSpc>
              <a:buFont typeface="Arial"/>
              <a:buChar char="•"/>
            </a:pPr>
            <a:r>
              <a:rPr lang="en-US" sz="237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Future-Proof Innovation: Stay ahead with cutting-edge data technology that positions you as a leader in your field</a:t>
            </a:r>
          </a:p>
          <a:p>
            <a:pPr algn="l">
              <a:lnSpc>
                <a:spcPts val="3324"/>
              </a:lnSpc>
            </a:pPr>
            <a:endParaRPr lang="en-US" sz="2374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6" name="Freeform 6"/>
          <p:cNvSpPr/>
          <p:nvPr/>
        </p:nvSpPr>
        <p:spPr>
          <a:xfrm flipH="1">
            <a:off x="10295559" y="190500"/>
            <a:ext cx="7628143" cy="4953000"/>
          </a:xfrm>
          <a:custGeom>
            <a:avLst/>
            <a:gdLst/>
            <a:ahLst/>
            <a:cxnLst/>
            <a:rect l="l" t="t" r="r" b="b"/>
            <a:pathLst>
              <a:path w="8207921" h="6670801">
                <a:moveTo>
                  <a:pt x="8207920" y="0"/>
                </a:moveTo>
                <a:lnTo>
                  <a:pt x="0" y="0"/>
                </a:lnTo>
                <a:lnTo>
                  <a:pt x="0" y="6670801"/>
                </a:lnTo>
                <a:lnTo>
                  <a:pt x="8207920" y="6670801"/>
                </a:lnTo>
                <a:lnTo>
                  <a:pt x="820792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0543" y="5896686"/>
            <a:ext cx="5976202" cy="3361614"/>
          </a:xfrm>
          <a:custGeom>
            <a:avLst/>
            <a:gdLst/>
            <a:ahLst/>
            <a:cxnLst/>
            <a:rect l="l" t="t" r="r" b="b"/>
            <a:pathLst>
              <a:path w="5976202" h="3361614">
                <a:moveTo>
                  <a:pt x="0" y="0"/>
                </a:moveTo>
                <a:lnTo>
                  <a:pt x="5976202" y="0"/>
                </a:lnTo>
                <a:lnTo>
                  <a:pt x="5976202" y="3361614"/>
                </a:lnTo>
                <a:lnTo>
                  <a:pt x="0" y="33616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10543" y="1393278"/>
            <a:ext cx="5943125" cy="3454087"/>
          </a:xfrm>
          <a:custGeom>
            <a:avLst/>
            <a:gdLst/>
            <a:ahLst/>
            <a:cxnLst/>
            <a:rect l="l" t="t" r="r" b="b"/>
            <a:pathLst>
              <a:path w="5943125" h="3454087">
                <a:moveTo>
                  <a:pt x="0" y="0"/>
                </a:moveTo>
                <a:lnTo>
                  <a:pt x="5943125" y="0"/>
                </a:lnTo>
                <a:lnTo>
                  <a:pt x="5943125" y="3454087"/>
                </a:lnTo>
                <a:lnTo>
                  <a:pt x="0" y="3454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248" r="-199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061304" y="1411427"/>
            <a:ext cx="6108335" cy="3435939"/>
          </a:xfrm>
          <a:custGeom>
            <a:avLst/>
            <a:gdLst/>
            <a:ahLst/>
            <a:cxnLst/>
            <a:rect l="l" t="t" r="r" b="b"/>
            <a:pathLst>
              <a:path w="6108335" h="3435939">
                <a:moveTo>
                  <a:pt x="0" y="0"/>
                </a:moveTo>
                <a:lnTo>
                  <a:pt x="6108336" y="0"/>
                </a:lnTo>
                <a:lnTo>
                  <a:pt x="6108336" y="3435938"/>
                </a:lnTo>
                <a:lnTo>
                  <a:pt x="0" y="34359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445145" y="5902808"/>
            <a:ext cx="5180376" cy="3361614"/>
          </a:xfrm>
          <a:custGeom>
            <a:avLst/>
            <a:gdLst/>
            <a:ahLst/>
            <a:cxnLst/>
            <a:rect l="l" t="t" r="r" b="b"/>
            <a:pathLst>
              <a:path w="5180376" h="3361614">
                <a:moveTo>
                  <a:pt x="0" y="0"/>
                </a:moveTo>
                <a:lnTo>
                  <a:pt x="5180376" y="0"/>
                </a:lnTo>
                <a:lnTo>
                  <a:pt x="5180376" y="3361614"/>
                </a:lnTo>
                <a:lnTo>
                  <a:pt x="0" y="33616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541" y="141605"/>
            <a:ext cx="16492657" cy="834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40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Process to Create AR </a:t>
            </a:r>
            <a:r>
              <a:rPr lang="en-US" sz="4000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Spreadhseet</a:t>
            </a:r>
            <a:r>
              <a:rPr lang="en-US" sz="40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using Unity Hub: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5173843"/>
            <a:ext cx="7187684" cy="323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6652" lvl="1" indent="-203326" algn="ctr">
              <a:lnSpc>
                <a:spcPts val="2636"/>
              </a:lnSpc>
              <a:spcBef>
                <a:spcPct val="0"/>
              </a:spcBef>
              <a:buAutoNum type="arabicPeriod"/>
            </a:pPr>
            <a:r>
              <a:rPr lang="en-US" sz="1883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Launch Unity Hub and click on the "New Project" button.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541" y="9507174"/>
            <a:ext cx="8422362" cy="305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2"/>
              </a:lnSpc>
              <a:spcBef>
                <a:spcPct val="0"/>
              </a:spcBef>
            </a:pPr>
            <a:r>
              <a:rPr lang="en-US" sz="185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2. Choose the 3D template to work in a three-dimensional environment.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45145" y="5173754"/>
            <a:ext cx="5340654" cy="323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2"/>
              </a:lnSpc>
              <a:spcBef>
                <a:spcPct val="0"/>
              </a:spcBef>
            </a:pPr>
            <a:r>
              <a:rPr lang="en-US" sz="188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3. Work Area and Sample Scene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035655" y="9497649"/>
            <a:ext cx="2903665" cy="323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2"/>
              </a:lnSpc>
              <a:spcBef>
                <a:spcPct val="0"/>
              </a:spcBef>
            </a:pPr>
            <a:r>
              <a:rPr lang="en-US" sz="188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4. Add a 3D Object</a:t>
            </a: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2264" y="4181325"/>
            <a:ext cx="6027040" cy="3390210"/>
          </a:xfrm>
          <a:custGeom>
            <a:avLst/>
            <a:gdLst/>
            <a:ahLst/>
            <a:cxnLst/>
            <a:rect l="l" t="t" r="r" b="b"/>
            <a:pathLst>
              <a:path w="6027040" h="3390210">
                <a:moveTo>
                  <a:pt x="0" y="0"/>
                </a:moveTo>
                <a:lnTo>
                  <a:pt x="6027040" y="0"/>
                </a:lnTo>
                <a:lnTo>
                  <a:pt x="6027040" y="3390210"/>
                </a:lnTo>
                <a:lnTo>
                  <a:pt x="0" y="33902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405610" y="404856"/>
            <a:ext cx="6810905" cy="3831134"/>
          </a:xfrm>
          <a:custGeom>
            <a:avLst/>
            <a:gdLst/>
            <a:ahLst/>
            <a:cxnLst/>
            <a:rect l="l" t="t" r="r" b="b"/>
            <a:pathLst>
              <a:path w="6810905" h="3831134">
                <a:moveTo>
                  <a:pt x="0" y="0"/>
                </a:moveTo>
                <a:lnTo>
                  <a:pt x="6810905" y="0"/>
                </a:lnTo>
                <a:lnTo>
                  <a:pt x="6810905" y="3831134"/>
                </a:lnTo>
                <a:lnTo>
                  <a:pt x="0" y="38311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868697" y="5687653"/>
            <a:ext cx="6347817" cy="3570647"/>
          </a:xfrm>
          <a:custGeom>
            <a:avLst/>
            <a:gdLst/>
            <a:ahLst/>
            <a:cxnLst/>
            <a:rect l="l" t="t" r="r" b="b"/>
            <a:pathLst>
              <a:path w="6347817" h="3570647">
                <a:moveTo>
                  <a:pt x="0" y="0"/>
                </a:moveTo>
                <a:lnTo>
                  <a:pt x="6347818" y="0"/>
                </a:lnTo>
                <a:lnTo>
                  <a:pt x="6347818" y="3570647"/>
                </a:lnTo>
                <a:lnTo>
                  <a:pt x="0" y="35706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26774" y="391596"/>
            <a:ext cx="5806528" cy="797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2"/>
              </a:lnSpc>
              <a:spcBef>
                <a:spcPct val="0"/>
              </a:spcBef>
            </a:pPr>
            <a:r>
              <a:rPr lang="en-US" sz="2351" u="sng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5. Add a DataFetcher C# Script to the Assests Folder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1475668"/>
            <a:ext cx="2832801" cy="1519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42"/>
              </a:lnSpc>
              <a:spcBef>
                <a:spcPct val="0"/>
              </a:spcBef>
            </a:pPr>
            <a:r>
              <a:rPr lang="en-US" sz="1744" u="sng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Code:</a:t>
            </a:r>
            <a:r>
              <a:rPr lang="en-US" sz="1744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https://drive.google.com/file/d/1vNWWactuoL52EH02hopocHnNVRlheppu/view?usp=sharing</a:t>
            </a:r>
            <a:r>
              <a:rPr lang="en-US" sz="1744" u="sng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  <a:hlinkClick r:id="rId5" tooltip="https://drive.google.com/file/d/1vNWWactuoL52EH02hopocHnNVRlheppu/view?usp=sharing"/>
              </a:rPr>
              <a:t>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34257" y="1599467"/>
            <a:ext cx="3405175" cy="1255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59"/>
              </a:lnSpc>
              <a:spcBef>
                <a:spcPct val="0"/>
              </a:spcBef>
            </a:pPr>
            <a:r>
              <a:rPr lang="en-US" sz="1828" u="sng" dirty="0" err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Explaination</a:t>
            </a:r>
            <a:r>
              <a:rPr lang="en-US" sz="1828" u="sng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 of the code:</a:t>
            </a:r>
            <a:r>
              <a:rPr lang="en-US" sz="1828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</a:t>
            </a:r>
            <a:r>
              <a:rPr lang="en-US" sz="1828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https://drive.google.com/file/d/1tHNm4b7BgTqLLIFx46EzNYfj1QgOhmYT/view?usp=sharing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388331"/>
            <a:ext cx="6810733" cy="288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52"/>
              </a:lnSpc>
              <a:spcBef>
                <a:spcPct val="0"/>
              </a:spcBef>
            </a:pPr>
            <a:r>
              <a:rPr lang="en-US" sz="175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EtherCalc Spreadsheet link: https://ethercalc.net/h29023k3e0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31461" y="7743423"/>
            <a:ext cx="7405592" cy="797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2"/>
              </a:lnSpc>
              <a:spcBef>
                <a:spcPct val="0"/>
              </a:spcBef>
            </a:pPr>
            <a:r>
              <a:rPr lang="en-US" sz="2351" u="sng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6. Create a cellMaterial element for the Cells of the table and add it to the DataFetcher object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72872" y="4393947"/>
            <a:ext cx="7676379" cy="1026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29"/>
              </a:lnSpc>
              <a:spcBef>
                <a:spcPct val="0"/>
              </a:spcBef>
            </a:pPr>
            <a:r>
              <a:rPr lang="en-US" sz="1949" u="sng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7. Drag and drop the FirstPersonController Script to the Main Camera element in the hierarchy and set the values for "Speed" and "Look Speed"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715232" y="9410700"/>
            <a:ext cx="4654748" cy="45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2"/>
              </a:lnSpc>
              <a:spcBef>
                <a:spcPct val="0"/>
              </a:spcBef>
            </a:pPr>
            <a:r>
              <a:rPr lang="en-US" sz="2651" u="sng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8. Build and Run the 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42814" y="8788590"/>
            <a:ext cx="6104963" cy="977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7"/>
              </a:lnSpc>
              <a:spcBef>
                <a:spcPct val="0"/>
              </a:spcBef>
            </a:pPr>
            <a:r>
              <a:rPr lang="en-US" sz="186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Code: https://drive.google.com/file/d/1ZPhPqqQNrS5F8En-o-I_4RpHCoIi9fbh/view?usp=sharing</a:t>
            </a: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53000" y="68688"/>
            <a:ext cx="8279308" cy="11132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53"/>
              </a:lnSpc>
            </a:pPr>
            <a:r>
              <a:rPr lang="en-US" sz="6609" dirty="0">
                <a:solidFill>
                  <a:srgbClr val="4A237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Tech Stack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69165" y="2081172"/>
            <a:ext cx="9645243" cy="7691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2"/>
              </a:lnSpc>
            </a:pPr>
            <a:endParaRPr dirty="0"/>
          </a:p>
          <a:p>
            <a:pPr algn="l">
              <a:lnSpc>
                <a:spcPts val="3432"/>
              </a:lnSpc>
            </a:pPr>
            <a:r>
              <a:rPr lang="en-US" sz="2451" dirty="0">
                <a:solidFill>
                  <a:srgbClr val="211F1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Frontend/Visualization:</a:t>
            </a:r>
          </a:p>
          <a:p>
            <a:pPr algn="l">
              <a:lnSpc>
                <a:spcPts val="3432"/>
              </a:lnSpc>
            </a:pPr>
            <a:r>
              <a:rPr lang="en-US" sz="2451" dirty="0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Unity: A powerful game engine used for creating 3D and 2D games, simulations, and visualizations. Unity is utilized here to create a 3D table that visualizes spreadsheet data fetched from </a:t>
            </a:r>
            <a:r>
              <a:rPr lang="en-US" sz="2451" dirty="0" err="1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EtherCalc</a:t>
            </a:r>
            <a:r>
              <a:rPr lang="en-US" sz="2451" dirty="0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>
              <a:lnSpc>
                <a:spcPts val="3432"/>
              </a:lnSpc>
            </a:pPr>
            <a:endParaRPr lang="en-US" sz="2451" dirty="0">
              <a:solidFill>
                <a:srgbClr val="211F1C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432"/>
              </a:lnSpc>
            </a:pPr>
            <a:r>
              <a:rPr lang="en-US" sz="2451" dirty="0">
                <a:solidFill>
                  <a:srgbClr val="211F1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Programming Language:</a:t>
            </a:r>
          </a:p>
          <a:p>
            <a:pPr algn="l">
              <a:lnSpc>
                <a:spcPts val="3432"/>
              </a:lnSpc>
            </a:pPr>
            <a:r>
              <a:rPr lang="en-US" sz="2451" dirty="0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C#: The primary programming language used in Unity for scripting the behavior of objects, such as fetching and parsing data, creating 3D objects, and managing the camera and lighting.</a:t>
            </a:r>
          </a:p>
          <a:p>
            <a:pPr algn="l">
              <a:lnSpc>
                <a:spcPts val="3432"/>
              </a:lnSpc>
            </a:pPr>
            <a:endParaRPr lang="en-US" sz="2451" dirty="0">
              <a:solidFill>
                <a:srgbClr val="211F1C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432"/>
              </a:lnSpc>
            </a:pPr>
            <a:r>
              <a:rPr lang="en-US" sz="2451" dirty="0">
                <a:solidFill>
                  <a:srgbClr val="211F1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Web/API Integration:</a:t>
            </a:r>
          </a:p>
          <a:p>
            <a:pPr algn="l">
              <a:lnSpc>
                <a:spcPts val="3432"/>
              </a:lnSpc>
            </a:pPr>
            <a:r>
              <a:rPr lang="en-US" sz="2451" dirty="0" err="1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UnityWebRequest</a:t>
            </a:r>
            <a:r>
              <a:rPr lang="en-US" sz="2451" dirty="0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: A Unity library used to send HTTP requests to fetch data from web services. In this case, it's used to fetch CSV data from an </a:t>
            </a:r>
            <a:r>
              <a:rPr lang="en-US" sz="2451" dirty="0" err="1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EtherCalc</a:t>
            </a:r>
            <a:r>
              <a:rPr lang="en-US" sz="2451" dirty="0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 URL.</a:t>
            </a:r>
          </a:p>
          <a:p>
            <a:pPr algn="l">
              <a:lnSpc>
                <a:spcPts val="3432"/>
              </a:lnSpc>
            </a:pPr>
            <a:endParaRPr lang="en-US" sz="2451" dirty="0">
              <a:solidFill>
                <a:srgbClr val="211F1C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096000" y="2196808"/>
            <a:ext cx="7635415" cy="7770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1"/>
              </a:lnSpc>
            </a:pPr>
            <a:r>
              <a:rPr lang="en-US" sz="2322" dirty="0">
                <a:solidFill>
                  <a:srgbClr val="211F1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Parsing:</a:t>
            </a:r>
          </a:p>
          <a:p>
            <a:pPr algn="l">
              <a:lnSpc>
                <a:spcPts val="3251"/>
              </a:lnSpc>
            </a:pPr>
            <a:r>
              <a:rPr lang="en-US" sz="2322" dirty="0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String Manipulation: Basic string functions like Split are used to parse CSV data into a format that can be visualized as a 3D table in Unity.</a:t>
            </a:r>
          </a:p>
          <a:p>
            <a:pPr algn="l">
              <a:lnSpc>
                <a:spcPts val="3251"/>
              </a:lnSpc>
            </a:pPr>
            <a:endParaRPr lang="en-US" sz="2322" dirty="0">
              <a:solidFill>
                <a:srgbClr val="211F1C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251"/>
              </a:lnSpc>
            </a:pPr>
            <a:r>
              <a:rPr lang="en-US" sz="2322" dirty="0">
                <a:solidFill>
                  <a:srgbClr val="211F1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3D Object Creation:</a:t>
            </a:r>
          </a:p>
          <a:p>
            <a:pPr algn="l">
              <a:lnSpc>
                <a:spcPts val="3251"/>
              </a:lnSpc>
            </a:pPr>
            <a:r>
              <a:rPr lang="en-US" sz="2322" dirty="0" err="1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PrimitiveType.Cube</a:t>
            </a:r>
            <a:r>
              <a:rPr lang="en-US" sz="2322" dirty="0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: Unity's primitive type is used to create the 3D cells that represent the spreadsheet data.</a:t>
            </a:r>
          </a:p>
          <a:p>
            <a:pPr algn="l">
              <a:lnSpc>
                <a:spcPts val="3251"/>
              </a:lnSpc>
            </a:pPr>
            <a:endParaRPr lang="en-US" sz="2322" dirty="0">
              <a:solidFill>
                <a:srgbClr val="211F1C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251"/>
              </a:lnSpc>
            </a:pPr>
            <a:r>
              <a:rPr lang="en-US" sz="2322" dirty="0" err="1">
                <a:solidFill>
                  <a:srgbClr val="211F1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TextMesh</a:t>
            </a:r>
            <a:r>
              <a:rPr lang="en-US" sz="2322" dirty="0">
                <a:solidFill>
                  <a:srgbClr val="211F1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</a:t>
            </a:r>
            <a:r>
              <a:rPr lang="en-US" sz="2322" dirty="0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 A Unity component that allows for rendering text in 3D space, used to display the cell contents.</a:t>
            </a:r>
          </a:p>
          <a:p>
            <a:pPr algn="l">
              <a:lnSpc>
                <a:spcPts val="3251"/>
              </a:lnSpc>
            </a:pPr>
            <a:r>
              <a:rPr lang="en-US" sz="2322" dirty="0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UI/UX:</a:t>
            </a:r>
          </a:p>
          <a:p>
            <a:pPr algn="l">
              <a:lnSpc>
                <a:spcPts val="3251"/>
              </a:lnSpc>
            </a:pPr>
            <a:endParaRPr lang="en-US" sz="2322" dirty="0">
              <a:solidFill>
                <a:srgbClr val="211F1C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251"/>
              </a:lnSpc>
            </a:pPr>
            <a:r>
              <a:rPr lang="en-US" sz="2322" dirty="0">
                <a:solidFill>
                  <a:srgbClr val="211F1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Camera and Lighting Setup:</a:t>
            </a:r>
            <a:r>
              <a:rPr lang="en-US" sz="2322" dirty="0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 Custom configurations for camera positioning and lighting to ensure that the 3D table is well-lit and visible from the correct angle.</a:t>
            </a:r>
          </a:p>
          <a:p>
            <a:pPr algn="l">
              <a:lnSpc>
                <a:spcPts val="3251"/>
              </a:lnSpc>
            </a:pPr>
            <a:endParaRPr lang="en-US" sz="2322" dirty="0">
              <a:solidFill>
                <a:srgbClr val="211F1C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69165" y="1380242"/>
            <a:ext cx="9168170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80"/>
              </a:lnSpc>
            </a:pPr>
            <a:r>
              <a:rPr lang="en-US" sz="2700" dirty="0">
                <a:solidFill>
                  <a:srgbClr val="211F1C"/>
                </a:solidFill>
                <a:latin typeface="Canva Sans"/>
                <a:ea typeface="Canva Sans"/>
                <a:cs typeface="Canva Sans"/>
                <a:sym typeface="Canva Sans"/>
              </a:rPr>
              <a:t>The tech stack and libraries used in this project include:</a:t>
            </a:r>
          </a:p>
        </p:txBody>
      </p:sp>
      <p:grpSp>
        <p:nvGrpSpPr>
          <p:cNvPr id="7" name="Group 7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116324" cy="76045"/>
            </a:xfrm>
            <a:custGeom>
              <a:avLst/>
              <a:gdLst/>
              <a:ahLst/>
              <a:cxnLst/>
              <a:rect l="l" t="t" r="r" b="b"/>
              <a:pathLst>
                <a:path w="1116324" h="76045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lin ang="21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601417"/>
            <a:ext cx="16230600" cy="0"/>
          </a:xfrm>
          <a:prstGeom prst="line">
            <a:avLst/>
          </a:prstGeom>
          <a:ln w="1905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5555221" y="0"/>
            <a:ext cx="6803404" cy="5143500"/>
            <a:chOff x="0" y="0"/>
            <a:chExt cx="1612659" cy="12192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12659" cy="1219200"/>
            </a:xfrm>
            <a:custGeom>
              <a:avLst/>
              <a:gdLst/>
              <a:ahLst/>
              <a:cxnLst/>
              <a:rect l="l" t="t" r="r" b="b"/>
              <a:pathLst>
                <a:path w="1612659" h="1219200">
                  <a:moveTo>
                    <a:pt x="0" y="0"/>
                  </a:moveTo>
                  <a:lnTo>
                    <a:pt x="1612659" y="0"/>
                  </a:lnTo>
                  <a:lnTo>
                    <a:pt x="1612659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071C42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612659" cy="1276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ENHANCED DATA UNDERSTANDING</a:t>
              </a:r>
            </a:p>
            <a:p>
              <a:pPr algn="ctr">
                <a:lnSpc>
                  <a:spcPts val="2659"/>
                </a:lnSpc>
              </a:pPr>
              <a:endParaRPr lang="en-US" sz="28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endParaRPr>
            </a:p>
            <a:p>
              <a:pPr algn="ctr">
                <a:lnSpc>
                  <a:spcPts val="2659"/>
                </a:lnSpc>
              </a:pPr>
              <a:endParaRPr lang="en-US" sz="28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endParaRP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Our solution allows users to explore complex datasets in a 3D environment, making it easier to identify patterns, trends, and insights that are often missed in traditional 2D spreadsheets.</a:t>
              </a: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lang="en-US" sz="18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358625" y="0"/>
            <a:ext cx="5929375" cy="5143500"/>
            <a:chOff x="0" y="0"/>
            <a:chExt cx="1405482" cy="12192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05482" cy="1219200"/>
            </a:xfrm>
            <a:custGeom>
              <a:avLst/>
              <a:gdLst/>
              <a:ahLst/>
              <a:cxnLst/>
              <a:rect l="l" t="t" r="r" b="b"/>
              <a:pathLst>
                <a:path w="1405482" h="1219200">
                  <a:moveTo>
                    <a:pt x="0" y="0"/>
                  </a:moveTo>
                  <a:lnTo>
                    <a:pt x="1405482" y="0"/>
                  </a:lnTo>
                  <a:lnTo>
                    <a:pt x="1405482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5E17EB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405482" cy="1257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555221" y="5143500"/>
            <a:ext cx="6803404" cy="5143500"/>
            <a:chOff x="0" y="0"/>
            <a:chExt cx="1612659" cy="12192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12659" cy="1219200"/>
            </a:xfrm>
            <a:custGeom>
              <a:avLst/>
              <a:gdLst/>
              <a:ahLst/>
              <a:cxnLst/>
              <a:rect l="l" t="t" r="r" b="b"/>
              <a:pathLst>
                <a:path w="1612659" h="1219200">
                  <a:moveTo>
                    <a:pt x="0" y="0"/>
                  </a:moveTo>
                  <a:lnTo>
                    <a:pt x="1612659" y="0"/>
                  </a:lnTo>
                  <a:lnTo>
                    <a:pt x="1612659" y="1219200"/>
                  </a:lnTo>
                  <a:lnTo>
                    <a:pt x="0" y="1219200"/>
                  </a:lnTo>
                  <a:close/>
                </a:path>
              </a:pathLst>
            </a:custGeom>
            <a:solidFill>
              <a:srgbClr val="5E17EB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12659" cy="1257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358625" y="5143501"/>
            <a:ext cx="5929375" cy="514350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71C42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606841" y="114889"/>
            <a:ext cx="4793221" cy="4802888"/>
          </a:xfrm>
          <a:custGeom>
            <a:avLst/>
            <a:gdLst/>
            <a:ahLst/>
            <a:cxnLst/>
            <a:rect l="l" t="t" r="r" b="b"/>
            <a:pathLst>
              <a:path w="6511555" h="5374993">
                <a:moveTo>
                  <a:pt x="0" y="0"/>
                </a:moveTo>
                <a:lnTo>
                  <a:pt x="6511555" y="0"/>
                </a:lnTo>
                <a:lnTo>
                  <a:pt x="6511555" y="5374993"/>
                </a:lnTo>
                <a:lnTo>
                  <a:pt x="0" y="53749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2513784" y="553792"/>
            <a:ext cx="5619057" cy="3610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0"/>
              </a:lnSpc>
              <a:spcBef>
                <a:spcPct val="0"/>
              </a:spcBef>
            </a:pPr>
            <a:r>
              <a:rPr lang="en-US" sz="3414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Increased Engagement</a:t>
            </a:r>
          </a:p>
          <a:p>
            <a:pPr algn="ctr">
              <a:lnSpc>
                <a:spcPts val="3312"/>
              </a:lnSpc>
              <a:spcBef>
                <a:spcPct val="0"/>
              </a:spcBef>
            </a:pPr>
            <a:endParaRPr lang="en-US" sz="3414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ctr">
              <a:lnSpc>
                <a:spcPts val="3312"/>
              </a:lnSpc>
              <a:spcBef>
                <a:spcPct val="0"/>
              </a:spcBef>
            </a:pPr>
            <a:endParaRPr lang="en-US" sz="3414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ctr">
              <a:lnSpc>
                <a:spcPts val="3475"/>
              </a:lnSpc>
              <a:spcBef>
                <a:spcPct val="0"/>
              </a:spcBef>
            </a:pPr>
            <a:r>
              <a:rPr lang="en-US" sz="248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By transforming data analysis into an immersive experience, users are more engaged with their data, leading to better decisions and more informed outcomes</a:t>
            </a:r>
            <a:r>
              <a:rPr lang="en-US" sz="248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451316" y="5663467"/>
            <a:ext cx="5356197" cy="412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47"/>
              </a:lnSpc>
              <a:spcBef>
                <a:spcPct val="0"/>
              </a:spcBef>
            </a:pPr>
            <a:r>
              <a:rPr lang="en-US" sz="346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Future-Ready Analytics</a:t>
            </a:r>
          </a:p>
          <a:p>
            <a:pPr algn="ctr">
              <a:lnSpc>
                <a:spcPts val="3152"/>
              </a:lnSpc>
              <a:spcBef>
                <a:spcPct val="0"/>
              </a:spcBef>
            </a:pPr>
            <a:endParaRPr lang="en-US" sz="3462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ctr">
              <a:lnSpc>
                <a:spcPts val="3152"/>
              </a:lnSpc>
              <a:spcBef>
                <a:spcPct val="0"/>
              </a:spcBef>
            </a:pPr>
            <a:endParaRPr lang="en-US" sz="3462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ctr">
              <a:lnSpc>
                <a:spcPts val="3152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As data-driven decision-making becomes increasingly important, our solution positions users at the forefront of technological innovation, giving them a competitive edge in today’s data-centric landscape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154882" y="5944801"/>
            <a:ext cx="4822799" cy="3531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00"/>
              </a:lnSpc>
              <a:spcBef>
                <a:spcPct val="0"/>
              </a:spcBef>
            </a:pPr>
            <a:r>
              <a:rPr lang="en-US" sz="307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Broadened Accessibility</a:t>
            </a:r>
          </a:p>
          <a:p>
            <a:pPr algn="ctr">
              <a:lnSpc>
                <a:spcPts val="2965"/>
              </a:lnSpc>
              <a:spcBef>
                <a:spcPct val="0"/>
              </a:spcBef>
            </a:pPr>
            <a:endParaRPr lang="en-US" sz="3071" dirty="0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ctr">
              <a:lnSpc>
                <a:spcPts val="2965"/>
              </a:lnSpc>
              <a:spcBef>
                <a:spcPct val="0"/>
              </a:spcBef>
            </a:pPr>
            <a:endParaRPr lang="en-US" sz="3071" dirty="0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ctr">
              <a:lnSpc>
                <a:spcPts val="2965"/>
              </a:lnSpc>
              <a:spcBef>
                <a:spcPct val="0"/>
              </a:spcBef>
            </a:pPr>
            <a:r>
              <a:rPr lang="en-US" sz="2118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intuitive interface makes it easy for users with limited data expertise to interact with and understand complex information, making it ideal for educational purposes and diverse teams.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-201464" y="4506255"/>
            <a:ext cx="6064797" cy="1788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87"/>
              </a:lnSpc>
            </a:pPr>
            <a:r>
              <a:rPr lang="en-US" sz="8555" dirty="0">
                <a:solidFill>
                  <a:srgbClr val="4A2371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Business Model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1C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981200" y="153192"/>
            <a:ext cx="13423260" cy="12831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541"/>
              </a:lnSpc>
            </a:pPr>
            <a:r>
              <a:rPr lang="en-US" sz="752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Challenges Faced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24026" y="1684816"/>
            <a:ext cx="12072774" cy="84361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09505" lvl="1" indent="-254753" algn="l">
              <a:lnSpc>
                <a:spcPts val="3303"/>
              </a:lnSpc>
              <a:buFont typeface="Arial"/>
              <a:buChar char="•"/>
            </a:pPr>
            <a:r>
              <a:rPr lang="en-US" sz="2359" dirty="0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Challenge: Data Fetching and Parsing</a:t>
            </a:r>
          </a:p>
          <a:p>
            <a:pPr algn="l">
              <a:lnSpc>
                <a:spcPts val="3303"/>
              </a:lnSpc>
            </a:pPr>
            <a:r>
              <a:rPr lang="en-US" sz="23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Solution: Leveraged </a:t>
            </a:r>
            <a:r>
              <a:rPr lang="en-US" sz="235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UnityWebRequest</a:t>
            </a:r>
            <a:r>
              <a:rPr lang="en-US" sz="23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for seamless data integration and utilized advanced string manipulation techniques for accurate parsing.</a:t>
            </a:r>
          </a:p>
          <a:p>
            <a:pPr algn="l">
              <a:lnSpc>
                <a:spcPts val="3303"/>
              </a:lnSpc>
            </a:pPr>
            <a:endParaRPr lang="en-US" sz="235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09505" lvl="1" indent="-254753" algn="l">
              <a:lnSpc>
                <a:spcPts val="3303"/>
              </a:lnSpc>
              <a:buFont typeface="Arial"/>
              <a:buChar char="•"/>
            </a:pPr>
            <a:r>
              <a:rPr lang="en-US" sz="2359" dirty="0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Challenge: 3D Visualization and Layout</a:t>
            </a:r>
          </a:p>
          <a:p>
            <a:pPr algn="l">
              <a:lnSpc>
                <a:spcPts val="3303"/>
              </a:lnSpc>
            </a:pPr>
            <a:r>
              <a:rPr lang="en-US" sz="23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Solution: Applied precise calculations for cell scaling and positioning, ensuring smooth and accurate 3D visualizations.</a:t>
            </a:r>
          </a:p>
          <a:p>
            <a:pPr algn="l">
              <a:lnSpc>
                <a:spcPts val="3303"/>
              </a:lnSpc>
            </a:pPr>
            <a:endParaRPr lang="en-US" sz="235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09505" lvl="1" indent="-254753" algn="l">
              <a:lnSpc>
                <a:spcPts val="3303"/>
              </a:lnSpc>
              <a:buFont typeface="Arial"/>
              <a:buChar char="•"/>
            </a:pPr>
            <a:r>
              <a:rPr lang="en-US" sz="2359" dirty="0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Challenge: Text Readability and Alignment</a:t>
            </a:r>
          </a:p>
          <a:p>
            <a:pPr algn="l">
              <a:lnSpc>
                <a:spcPts val="3303"/>
              </a:lnSpc>
            </a:pPr>
            <a:r>
              <a:rPr lang="en-US" sz="23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Solution: Optimized </a:t>
            </a:r>
            <a:r>
              <a:rPr lang="en-US" sz="2359" dirty="0" err="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TextMesh</a:t>
            </a:r>
            <a:r>
              <a:rPr lang="en-US" sz="23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properties for clear, readable text and perfect alignment within the 3D space.</a:t>
            </a:r>
          </a:p>
          <a:p>
            <a:pPr algn="l">
              <a:lnSpc>
                <a:spcPts val="3303"/>
              </a:lnSpc>
            </a:pPr>
            <a:endParaRPr lang="en-US" sz="235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09505" lvl="1" indent="-254753" algn="l">
              <a:lnSpc>
                <a:spcPts val="3303"/>
              </a:lnSpc>
              <a:buFont typeface="Arial"/>
              <a:buChar char="•"/>
            </a:pPr>
            <a:r>
              <a:rPr lang="en-US" sz="2359" dirty="0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Challenge: Camera and Lighting Configuration</a:t>
            </a:r>
          </a:p>
          <a:p>
            <a:pPr algn="l">
              <a:lnSpc>
                <a:spcPts val="3303"/>
              </a:lnSpc>
            </a:pPr>
            <a:r>
              <a:rPr lang="en-US" sz="23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Solution: Fine-tuned camera angles and lighting setups to enhance visibility and create the perfect visual balance.</a:t>
            </a:r>
          </a:p>
          <a:p>
            <a:pPr algn="l">
              <a:lnSpc>
                <a:spcPts val="3303"/>
              </a:lnSpc>
            </a:pPr>
            <a:endParaRPr lang="en-US" sz="235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09505" lvl="1" indent="-254753" algn="l">
              <a:lnSpc>
                <a:spcPts val="3303"/>
              </a:lnSpc>
              <a:buFont typeface="Arial"/>
              <a:buChar char="•"/>
            </a:pPr>
            <a:r>
              <a:rPr lang="en-US" sz="2359" dirty="0">
                <a:solidFill>
                  <a:srgbClr val="FFFFFF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Challenge: Performance Management</a:t>
            </a:r>
          </a:p>
          <a:p>
            <a:pPr algn="l">
              <a:lnSpc>
                <a:spcPts val="3303"/>
              </a:lnSpc>
            </a:pPr>
            <a:r>
              <a:rPr lang="en-US" sz="235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Solution: Implemented strategic optimizations to efficiently handle large datasets without compromising performance.</a:t>
            </a:r>
          </a:p>
          <a:p>
            <a:pPr algn="l">
              <a:lnSpc>
                <a:spcPts val="3303"/>
              </a:lnSpc>
            </a:pPr>
            <a:endParaRPr lang="en-US" sz="2359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A8C92512-71FB-90C1-63C8-621036E39FB4}"/>
              </a:ext>
            </a:extLst>
          </p:cNvPr>
          <p:cNvSpPr/>
          <p:nvPr/>
        </p:nvSpPr>
        <p:spPr>
          <a:xfrm rot="17259676" flipH="1">
            <a:off x="11285250" y="2666999"/>
            <a:ext cx="7628143" cy="4953000"/>
          </a:xfrm>
          <a:custGeom>
            <a:avLst/>
            <a:gdLst/>
            <a:ahLst/>
            <a:cxnLst/>
            <a:rect l="l" t="t" r="r" b="b"/>
            <a:pathLst>
              <a:path w="8207921" h="6670801">
                <a:moveTo>
                  <a:pt x="8207920" y="0"/>
                </a:moveTo>
                <a:lnTo>
                  <a:pt x="0" y="0"/>
                </a:lnTo>
                <a:lnTo>
                  <a:pt x="0" y="6670801"/>
                </a:lnTo>
                <a:lnTo>
                  <a:pt x="8207920" y="6670801"/>
                </a:lnTo>
                <a:lnTo>
                  <a:pt x="820792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1F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4196" b="367"/>
          <a:stretch>
            <a:fillRect/>
          </a:stretch>
        </p:blipFill>
        <p:spPr>
          <a:xfrm>
            <a:off x="0" y="1433106"/>
            <a:ext cx="18288000" cy="885389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55035" y="173397"/>
            <a:ext cx="3678674" cy="855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2"/>
              </a:lnSpc>
              <a:spcBef>
                <a:spcPct val="0"/>
              </a:spcBef>
            </a:pPr>
            <a:r>
              <a:rPr lang="en-US" sz="495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PROTOTYPE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926</Words>
  <Application>Microsoft Office PowerPoint</Application>
  <PresentationFormat>Custom</PresentationFormat>
  <Paragraphs>103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Poppins Bold</vt:lpstr>
      <vt:lpstr>Nunito Sans Expanded Ultra-Bold</vt:lpstr>
      <vt:lpstr>Canva Sans Bold</vt:lpstr>
      <vt:lpstr>Arial</vt:lpstr>
      <vt:lpstr>Canva Sans Bold Italics</vt:lpstr>
      <vt:lpstr>Open Sans Light</vt:lpstr>
      <vt:lpstr>Canva Sans</vt:lpstr>
      <vt:lpstr>Poppins Ultra-Bold</vt:lpstr>
      <vt:lpstr>Anton</vt:lpstr>
      <vt:lpstr>Calibri</vt:lpstr>
      <vt:lpstr>Open Sans Bold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Timeline</dc:title>
  <dc:creator>Sahil</dc:creator>
  <cp:lastModifiedBy>Sahil Wadhawan</cp:lastModifiedBy>
  <cp:revision>5</cp:revision>
  <dcterms:created xsi:type="dcterms:W3CDTF">2006-08-16T00:00:00Z</dcterms:created>
  <dcterms:modified xsi:type="dcterms:W3CDTF">2024-09-01T19:40:50Z</dcterms:modified>
  <dc:identifier>DAGPcjmn2mc</dc:identifier>
</cp:coreProperties>
</file>

<file path=docProps/thumbnail.jpeg>
</file>